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0" r:id="rId2"/>
    <p:sldId id="334" r:id="rId3"/>
    <p:sldId id="319" r:id="rId4"/>
    <p:sldId id="325" r:id="rId5"/>
    <p:sldId id="333" r:id="rId6"/>
    <p:sldId id="335" r:id="rId7"/>
    <p:sldId id="332" r:id="rId8"/>
    <p:sldId id="305" r:id="rId9"/>
    <p:sldId id="316" r:id="rId10"/>
    <p:sldId id="320" r:id="rId11"/>
    <p:sldId id="317" r:id="rId12"/>
    <p:sldId id="324" r:id="rId13"/>
    <p:sldId id="327" r:id="rId14"/>
    <p:sldId id="329" r:id="rId15"/>
    <p:sldId id="331" r:id="rId16"/>
    <p:sldId id="314" r:id="rId17"/>
    <p:sldId id="330" r:id="rId18"/>
    <p:sldId id="318" r:id="rId19"/>
    <p:sldId id="321" r:id="rId20"/>
    <p:sldId id="336" r:id="rId21"/>
    <p:sldId id="337" r:id="rId22"/>
    <p:sldId id="326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3E3"/>
    <a:srgbClr val="001241"/>
    <a:srgbClr val="891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" autoAdjust="0"/>
    <p:restoredTop sz="90546" autoAdjust="0"/>
  </p:normalViewPr>
  <p:slideViewPr>
    <p:cSldViewPr snapToGrid="0" snapToObjects="1">
      <p:cViewPr varScale="1">
        <p:scale>
          <a:sx n="97" d="100"/>
          <a:sy n="97" d="100"/>
        </p:scale>
        <p:origin x="6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EB4E3-36B8-43D1-9EFA-8770E961CE57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58515-290A-4145-A486-81BDA33FDE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3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6161" y="3402903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0" i="0" cap="all">
                <a:solidFill>
                  <a:schemeClr val="bg1"/>
                </a:solidFill>
                <a:latin typeface="Myriad Bold"/>
                <a:cs typeface="Myriad Bold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161" y="1937512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kern="0" cap="all" spc="0">
                <a:solidFill>
                  <a:schemeClr val="tx1">
                    <a:lumMod val="75000"/>
                    <a:lumOff val="25000"/>
                  </a:schemeClr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16161" y="5752074"/>
            <a:ext cx="3530608" cy="36243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 cap="all" baseline="0">
                <a:solidFill>
                  <a:srgbClr val="FFFFFF"/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pRESENTER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16161" y="6123212"/>
            <a:ext cx="3530608" cy="498231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 i="0" cap="none" baseline="0">
                <a:solidFill>
                  <a:srgbClr val="FFFFFF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Specialty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161" y="283308"/>
            <a:ext cx="7772400" cy="419180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kern="0" cap="all" spc="0">
                <a:solidFill>
                  <a:schemeClr val="accent6"/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40023" y="2957628"/>
            <a:ext cx="2340064" cy="7326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A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410092" y="2957628"/>
            <a:ext cx="2340064" cy="7326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A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50162" y="2957628"/>
            <a:ext cx="2340064" cy="73264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16160" y="4191000"/>
            <a:ext cx="8112377" cy="113323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bg1">
                    <a:lumMod val="50000"/>
                  </a:schemeClr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Content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161" y="283308"/>
            <a:ext cx="7772400" cy="419180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kern="0" cap="all" spc="0">
                <a:solidFill>
                  <a:schemeClr val="bg1"/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829991" y="2319582"/>
            <a:ext cx="2659468" cy="43797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 cap="all" baseline="0">
                <a:solidFill>
                  <a:srgbClr val="BFBFBF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829991" y="2957628"/>
            <a:ext cx="2659468" cy="33925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71843" y="1572846"/>
            <a:ext cx="7772400" cy="419180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kern="0" cap="all" spc="0">
                <a:solidFill>
                  <a:schemeClr val="tx1">
                    <a:lumMod val="75000"/>
                    <a:lumOff val="25000"/>
                  </a:schemeClr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Forefoot and mid foot cases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16161" y="2319582"/>
            <a:ext cx="2358570" cy="1333959"/>
          </a:xfrm>
        </p:spPr>
        <p:txBody>
          <a:bodyPr anchor="t"/>
          <a:lstStyle>
            <a:lvl1pPr marL="0" indent="0" algn="r">
              <a:buNone/>
              <a:defRPr sz="2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Bullet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16161" y="4245066"/>
            <a:ext cx="2358570" cy="1333959"/>
          </a:xfrm>
        </p:spPr>
        <p:txBody>
          <a:bodyPr anchor="t"/>
          <a:lstStyle>
            <a:lvl1pPr marL="0" indent="0" algn="r">
              <a:buNone/>
              <a:defRPr sz="2000" b="0" i="0" baseline="0">
                <a:solidFill>
                  <a:srgbClr val="404040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Bullet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00534" y="2319582"/>
            <a:ext cx="2358570" cy="1333959"/>
          </a:xfrm>
        </p:spPr>
        <p:txBody>
          <a:bodyPr anchor="t"/>
          <a:lstStyle>
            <a:lvl1pPr marL="0" indent="0" algn="l">
              <a:buNone/>
              <a:defRPr sz="2000" b="0" i="0" baseline="0">
                <a:solidFill>
                  <a:srgbClr val="404040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Bullet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400534" y="4245066"/>
            <a:ext cx="2358570" cy="1333959"/>
          </a:xfrm>
        </p:spPr>
        <p:txBody>
          <a:bodyPr anchor="t"/>
          <a:lstStyle>
            <a:lvl1pPr marL="0" indent="0" algn="l">
              <a:buNone/>
              <a:defRPr sz="2000" b="0" i="0" baseline="0">
                <a:solidFill>
                  <a:srgbClr val="404040"/>
                </a:solidFill>
                <a:latin typeface="Myriad Roman"/>
                <a:cs typeface="Myriad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Bullet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161" y="283308"/>
            <a:ext cx="7772400" cy="419180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kern="0" cap="all" spc="0">
                <a:solidFill>
                  <a:schemeClr val="bg1"/>
                </a:solidFill>
                <a:latin typeface="Myriad Bold"/>
                <a:cs typeface="Myriad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CCA4-FCE8-364A-92ED-34D2A2DB67AB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CCA4-FCE8-364A-92ED-34D2A2DB67AB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55173-AA9A-EF45-BB80-A455C735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immerbiomet.tv/videos/1624" TargetMode="External"/><Relationship Id="rId2" Type="http://schemas.openxmlformats.org/officeDocument/2006/relationships/hyperlink" Target="https://zimmerbiomet.tv/videos/10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immerbiomet.tv/videos/1623" TargetMode="External"/><Relationship Id="rId2" Type="http://schemas.openxmlformats.org/officeDocument/2006/relationships/hyperlink" Target="https://zimmerbiomet.tv/videos/11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atient.klara.com/#/logi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362075"/>
            <a:ext cx="7772400" cy="187418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3E83E3"/>
                </a:solidFill>
              </a:rPr>
              <a:t>Total Joint </a:t>
            </a:r>
            <a:br>
              <a:rPr lang="en-US" sz="4800" b="1" dirty="0">
                <a:solidFill>
                  <a:srgbClr val="3E83E3"/>
                </a:solidFill>
              </a:rPr>
            </a:br>
            <a:r>
              <a:rPr lang="en-US" sz="4800" b="1" dirty="0">
                <a:solidFill>
                  <a:srgbClr val="3E83E3"/>
                </a:solidFill>
              </a:rPr>
              <a:t>Replacements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16161" y="5642697"/>
            <a:ext cx="3530608" cy="362439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Scott Silverstein M.D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1"/>
          </p:nvPr>
        </p:nvSpPr>
        <p:spPr>
          <a:xfrm>
            <a:off x="416161" y="6005136"/>
            <a:ext cx="3530608" cy="7325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Board Certified Orthopaedic Surgeon</a:t>
            </a:r>
          </a:p>
          <a:p>
            <a:r>
              <a:rPr lang="en-US" i="1" dirty="0"/>
              <a:t>Top Doctor- </a:t>
            </a:r>
            <a:r>
              <a:rPr lang="en-US" b="1" dirty="0"/>
              <a:t>Baltimore Magazine</a:t>
            </a:r>
          </a:p>
          <a:p>
            <a:endParaRPr lang="en-US" b="1" dirty="0"/>
          </a:p>
          <a:p>
            <a:r>
              <a:rPr lang="en-US" dirty="0"/>
              <a:t>Sean McGiveron, PA-C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19081"/>
            <a:ext cx="7955311" cy="742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en-US" sz="2000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Reduce risks &amp;</a:t>
            </a:r>
          </a:p>
          <a:p>
            <a:pPr lvl="0">
              <a:defRPr/>
            </a:pPr>
            <a:r>
              <a:rPr kumimoji="0" lang="en-US" sz="2000" b="0" i="0" u="none" strike="noStrike" kern="0" cap="all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Complications</a:t>
            </a:r>
            <a:endParaRPr kumimoji="0" lang="en-US" sz="2000" b="0" i="0" u="none" strike="noStrike" kern="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yriad Bold"/>
              <a:ea typeface="+mn-ea"/>
              <a:cs typeface="Myriad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8155" y="1277676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Stay active – Exercise before your surgery and </a:t>
            </a:r>
            <a:r>
              <a:rPr lang="en-US" dirty="0" err="1" smtClean="0">
                <a:solidFill>
                  <a:schemeClr val="bg1"/>
                </a:solidFill>
              </a:rPr>
              <a:t>do“Prehab</a:t>
            </a:r>
            <a:r>
              <a:rPr lang="en-US" dirty="0">
                <a:solidFill>
                  <a:schemeClr val="bg1"/>
                </a:solidFill>
              </a:rPr>
              <a:t>” </a:t>
            </a:r>
            <a:r>
              <a:rPr lang="en-US" dirty="0" smtClean="0">
                <a:solidFill>
                  <a:schemeClr val="bg1"/>
                </a:solidFill>
              </a:rPr>
              <a:t> for a few weeks with one of our therapist.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Healthy diet - Before your surgery, avoid foods that increase inflammation in your body such as high sugar foods . Aim for fresh foods, including fresh fruits, vegetables and nuts.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Manage diabetes and other  – Talk to </a:t>
            </a:r>
            <a:r>
              <a:rPr lang="en-US" dirty="0" smtClean="0">
                <a:solidFill>
                  <a:schemeClr val="bg1"/>
                </a:solidFill>
              </a:rPr>
              <a:t>your </a:t>
            </a:r>
            <a:r>
              <a:rPr lang="en-US" dirty="0">
                <a:solidFill>
                  <a:schemeClr val="bg1"/>
                </a:solidFill>
              </a:rPr>
              <a:t>PCP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Reduce, eliminate tobacco. Smoking increases your risk of developing wound infection so we encourage you to try to stop before your surgery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Reduce, eliminate alcohol. Hazardous alcohol use (3 or more drinks per day) can increase your risk of postoperative infections, cardiopulmonary complications and bleeding risk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Try to </a:t>
            </a:r>
            <a:r>
              <a:rPr lang="en-US" dirty="0" smtClean="0">
                <a:solidFill>
                  <a:schemeClr val="bg1"/>
                </a:solidFill>
              </a:rPr>
              <a:t>minimize or stop </a:t>
            </a:r>
            <a:r>
              <a:rPr lang="en-US" dirty="0">
                <a:solidFill>
                  <a:schemeClr val="bg1"/>
                </a:solidFill>
              </a:rPr>
              <a:t>preoperative narcotic usage to make pain easier to control after surgery.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7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259882"/>
            <a:ext cx="7955311" cy="742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en-US" sz="2800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Precautions</a:t>
            </a:r>
            <a:endParaRPr kumimoji="0" lang="en-US" sz="2800" b="0" i="0" u="none" strike="noStrike" kern="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yriad Bold"/>
              <a:cs typeface="Myriad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202" y="1395664"/>
            <a:ext cx="82392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Dental work – must be completed 3 months after your surgery or 2 weeks before. Refer to the ADA or your dentist for antibiotic use after procedures (most patients do not require prophylaxis antibiotics after this if you are not chronically ill).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Shaving – do not shave your legs or use any hair removal products near the surgical site 5 days prior to surgery.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Special nasal swabs should be used twice a day for 5 days prior to surgery to prevent </a:t>
            </a:r>
            <a:r>
              <a:rPr lang="en-US" sz="1600" dirty="0" smtClean="0">
                <a:solidFill>
                  <a:schemeClr val="bg1"/>
                </a:solidFill>
              </a:rPr>
              <a:t>infection this will be prescribed to you at date of signing up for surgery with Dr. Silverstein or Sean McGiveron PA-C.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Stop all NSAIDs (Advil, Aleve, Motrin) EXCEPT Celebrex, Meloxicam or baby aspirin at least 5 days prior to your surgery. Many herbs and supplements can cause bleeding and should be </a:t>
            </a:r>
            <a:r>
              <a:rPr lang="en-US" sz="1600" dirty="0" smtClean="0">
                <a:solidFill>
                  <a:schemeClr val="bg1"/>
                </a:solidFill>
              </a:rPr>
              <a:t>discontinued </a:t>
            </a:r>
            <a:r>
              <a:rPr lang="en-US" sz="1600" dirty="0">
                <a:solidFill>
                  <a:schemeClr val="bg1"/>
                </a:solidFill>
              </a:rPr>
              <a:t>preoperatively.  You may </a:t>
            </a:r>
            <a:r>
              <a:rPr lang="en-US" sz="1600" dirty="0" smtClean="0">
                <a:solidFill>
                  <a:schemeClr val="bg1"/>
                </a:solidFill>
              </a:rPr>
              <a:t>always continue </a:t>
            </a:r>
            <a:r>
              <a:rPr lang="en-US" sz="1600" dirty="0">
                <a:solidFill>
                  <a:schemeClr val="bg1"/>
                </a:solidFill>
              </a:rPr>
              <a:t>to take Aspirin as directed by your primary care </a:t>
            </a:r>
            <a:r>
              <a:rPr lang="en-US" sz="1600" dirty="0" smtClean="0">
                <a:solidFill>
                  <a:schemeClr val="bg1"/>
                </a:solidFill>
              </a:rPr>
              <a:t>physician for any orthopedic surgery .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Any </a:t>
            </a:r>
            <a:r>
              <a:rPr lang="en-US" sz="1600" dirty="0" smtClean="0">
                <a:solidFill>
                  <a:schemeClr val="bg1"/>
                </a:solidFill>
              </a:rPr>
              <a:t>questions about your current other medications </a:t>
            </a:r>
            <a:r>
              <a:rPr lang="en-US" sz="1600" dirty="0">
                <a:solidFill>
                  <a:schemeClr val="bg1"/>
                </a:solidFill>
              </a:rPr>
              <a:t>r</a:t>
            </a:r>
            <a:r>
              <a:rPr lang="en-US" sz="1600" dirty="0" smtClean="0">
                <a:solidFill>
                  <a:schemeClr val="bg1"/>
                </a:solidFill>
              </a:rPr>
              <a:t>efer to </a:t>
            </a:r>
            <a:r>
              <a:rPr lang="en-US" sz="1600" dirty="0">
                <a:solidFill>
                  <a:schemeClr val="bg1"/>
                </a:solidFill>
              </a:rPr>
              <a:t>your </a:t>
            </a:r>
            <a:r>
              <a:rPr lang="en-US" sz="1600" dirty="0" smtClean="0">
                <a:solidFill>
                  <a:schemeClr val="bg1"/>
                </a:solidFill>
              </a:rPr>
              <a:t>PCP.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9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718" y="80682"/>
            <a:ext cx="8116843" cy="524002"/>
          </a:xfrm>
        </p:spPr>
        <p:txBody>
          <a:bodyPr/>
          <a:lstStyle/>
          <a:p>
            <a:r>
              <a:rPr lang="en-US" dirty="0"/>
              <a:t>Hospitals pre-surgical class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370486" y="2785769"/>
            <a:ext cx="8441821" cy="190597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Northwest Hospital 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(410) 701-4386</a:t>
            </a:r>
          </a:p>
          <a:p>
            <a:pPr algn="ctr"/>
            <a:endParaRPr lang="en-US" sz="8000" dirty="0">
              <a:solidFill>
                <a:schemeClr val="bg1"/>
              </a:solidFill>
            </a:endParaRPr>
          </a:p>
          <a:p>
            <a:pPr algn="ctr"/>
            <a:endParaRPr lang="en-US" sz="8000" dirty="0" smtClean="0">
              <a:solidFill>
                <a:schemeClr val="bg1"/>
              </a:solidFill>
            </a:endParaRPr>
          </a:p>
          <a:p>
            <a:pPr algn="ctr"/>
            <a:r>
              <a:rPr lang="en-US" sz="6400" dirty="0" smtClean="0">
                <a:solidFill>
                  <a:schemeClr val="bg1"/>
                </a:solidFill>
              </a:rPr>
              <a:t>University </a:t>
            </a:r>
            <a:r>
              <a:rPr lang="en-US" sz="6400" dirty="0">
                <a:solidFill>
                  <a:schemeClr val="bg1"/>
                </a:solidFill>
              </a:rPr>
              <a:t>of Maryland </a:t>
            </a:r>
            <a:r>
              <a:rPr lang="en-US" sz="6400" dirty="0" smtClean="0">
                <a:solidFill>
                  <a:schemeClr val="bg1"/>
                </a:solidFill>
              </a:rPr>
              <a:t>Rehabilitation </a:t>
            </a:r>
            <a:r>
              <a:rPr lang="en-US" sz="6400" dirty="0">
                <a:solidFill>
                  <a:schemeClr val="bg1"/>
                </a:solidFill>
              </a:rPr>
              <a:t>and </a:t>
            </a:r>
            <a:r>
              <a:rPr lang="en-US" sz="6400" dirty="0" smtClean="0">
                <a:solidFill>
                  <a:schemeClr val="bg1"/>
                </a:solidFill>
              </a:rPr>
              <a:t>orthopedic </a:t>
            </a:r>
            <a:r>
              <a:rPr lang="en-US" sz="6400" dirty="0">
                <a:solidFill>
                  <a:schemeClr val="bg1"/>
                </a:solidFill>
              </a:rPr>
              <a:t>institute </a:t>
            </a:r>
            <a:r>
              <a:rPr lang="en-US" sz="6400" dirty="0" smtClean="0">
                <a:solidFill>
                  <a:schemeClr val="bg1"/>
                </a:solidFill>
              </a:rPr>
              <a:t>       (</a:t>
            </a:r>
            <a:r>
              <a:rPr lang="en-US" sz="6400" dirty="0" err="1" smtClean="0">
                <a:solidFill>
                  <a:schemeClr val="bg1"/>
                </a:solidFill>
              </a:rPr>
              <a:t>Kernan</a:t>
            </a:r>
            <a:r>
              <a:rPr lang="en-US" sz="64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(</a:t>
            </a:r>
            <a:r>
              <a:rPr lang="en-US" sz="8000" dirty="0" smtClean="0">
                <a:solidFill>
                  <a:schemeClr val="bg1"/>
                </a:solidFill>
              </a:rPr>
              <a:t>410) 448-6418</a:t>
            </a:r>
            <a:r>
              <a:rPr lang="en-US" sz="8000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082" y="1147482"/>
            <a:ext cx="8453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strongly recommend you attend the total joint class even if you had a previous joint replacement. Classes </a:t>
            </a:r>
            <a:r>
              <a:rPr lang="en-US" dirty="0" smtClean="0">
                <a:solidFill>
                  <a:schemeClr val="bg1"/>
                </a:solidFill>
              </a:rPr>
              <a:t>(Live or virtual) are </a:t>
            </a:r>
            <a:r>
              <a:rPr lang="en-US" dirty="0">
                <a:solidFill>
                  <a:schemeClr val="bg1"/>
                </a:solidFill>
              </a:rPr>
              <a:t>offered to replacement patients to get familiar with facilities and get tips on pre-operative and post-operative care.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Pre-admission testing</a:t>
            </a:r>
          </a:p>
        </p:txBody>
      </p:sp>
    </p:spTree>
    <p:extLst>
      <p:ext uri="{BB962C8B-B14F-4D97-AF65-F5344CB8AC3E}">
        <p14:creationId xmlns:p14="http://schemas.microsoft.com/office/powerpoint/2010/main" val="241576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0B7C46-F6D0-0A4B-AC2F-2D52EC990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knee replacement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8EDCC-817F-8D4F-B5EE-6C1593F8D5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9564" y="1394299"/>
            <a:ext cx="4921583" cy="744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Knee Replacement informational video</a:t>
            </a:r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https://zimmerbiomet.tv/videos/109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0D9B8-BCB8-3546-AB15-826E0DC000E0}"/>
              </a:ext>
            </a:extLst>
          </p:cNvPr>
          <p:cNvSpPr txBox="1"/>
          <p:nvPr/>
        </p:nvSpPr>
        <p:spPr>
          <a:xfrm>
            <a:off x="579565" y="2684206"/>
            <a:ext cx="428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How is a Knee Replacement performed</a:t>
            </a:r>
          </a:p>
          <a:p>
            <a:r>
              <a:rPr lang="en-US" sz="20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https://zimmerbiomet.tv/videos/1624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58A55-525D-E04A-9147-A021FF90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969" y="1394299"/>
            <a:ext cx="3774073" cy="291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0B7C46-F6D0-0A4B-AC2F-2D52EC990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HIP replacement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8EDCC-817F-8D4F-B5EE-6C1593F8D5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9564" y="1394299"/>
            <a:ext cx="4921583" cy="744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Hip Replacement informational video</a:t>
            </a:r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https://zimmerbiomet.tv/videos/110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0D9B8-BCB8-3546-AB15-826E0DC000E0}"/>
              </a:ext>
            </a:extLst>
          </p:cNvPr>
          <p:cNvSpPr txBox="1"/>
          <p:nvPr/>
        </p:nvSpPr>
        <p:spPr>
          <a:xfrm>
            <a:off x="579564" y="2476384"/>
            <a:ext cx="428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How is a Hip Replacement performed</a:t>
            </a:r>
          </a:p>
          <a:p>
            <a:r>
              <a:rPr lang="en-US" sz="20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https://zimmerbiomet.tv/videos/1623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6382A-0A9C-9345-84B7-7528523BF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64" y="3392093"/>
            <a:ext cx="7945004" cy="19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8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Pre-Surgery Nutrition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89988" y="-25099"/>
            <a:ext cx="38935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 smtClean="0">
                <a:solidFill>
                  <a:srgbClr val="FF0000"/>
                </a:solidFill>
              </a:rPr>
              <a:t>WHERE </a:t>
            </a:r>
            <a:r>
              <a:rPr lang="en-US" sz="1200" b="1" u="sng" dirty="0">
                <a:solidFill>
                  <a:srgbClr val="FF0000"/>
                </a:solidFill>
              </a:rPr>
              <a:t>TO </a:t>
            </a:r>
            <a:r>
              <a:rPr lang="en-US" sz="1200" b="1" u="sng" dirty="0" smtClean="0">
                <a:solidFill>
                  <a:srgbClr val="FF0000"/>
                </a:solidFill>
              </a:rPr>
              <a:t>BUY: Major retail pharmacies(CVS, Walgreens ,</a:t>
            </a:r>
            <a:r>
              <a:rPr lang="en-US" sz="1200" b="1" u="sng" dirty="0" err="1" smtClean="0">
                <a:solidFill>
                  <a:srgbClr val="FF0000"/>
                </a:solidFill>
              </a:rPr>
              <a:t>ect</a:t>
            </a:r>
            <a:r>
              <a:rPr lang="en-US" sz="1200" b="1" u="sng" dirty="0" smtClean="0">
                <a:solidFill>
                  <a:srgbClr val="FF0000"/>
                </a:solidFill>
              </a:rPr>
              <a:t>) </a:t>
            </a:r>
            <a:endParaRPr lang="en-US" sz="1200" b="1" u="sng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Ensure® Pre-Surgery </a:t>
            </a:r>
            <a:r>
              <a:rPr lang="en-US" sz="1600" b="1" u="sng" dirty="0">
                <a:solidFill>
                  <a:schemeClr val="bg1"/>
                </a:solidFill>
              </a:rPr>
              <a:t>Clear</a:t>
            </a:r>
            <a:r>
              <a:rPr lang="en-US" sz="1200" dirty="0">
                <a:solidFill>
                  <a:schemeClr val="bg1"/>
                </a:solidFill>
              </a:rPr>
              <a:t> Carbohydrate Drink</a:t>
            </a:r>
          </a:p>
          <a:p>
            <a:r>
              <a:rPr lang="en-US" sz="1200" dirty="0">
                <a:solidFill>
                  <a:schemeClr val="bg1"/>
                </a:solidFill>
              </a:rPr>
              <a:t>Formulated to help your body prepare for, and recover from, </a:t>
            </a:r>
            <a:r>
              <a:rPr lang="en-US" sz="1200" dirty="0" smtClean="0">
                <a:solidFill>
                  <a:schemeClr val="bg1"/>
                </a:solidFill>
              </a:rPr>
              <a:t>surgery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Every </a:t>
            </a:r>
            <a:r>
              <a:rPr lang="en-US" sz="1200" dirty="0">
                <a:solidFill>
                  <a:schemeClr val="bg1"/>
                </a:solidFill>
              </a:rPr>
              <a:t>drink has: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50 grams carbohydrates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Antioxidants: zinc, selenium</a:t>
            </a:r>
          </a:p>
          <a:p>
            <a:r>
              <a:rPr lang="en-US" sz="1200" dirty="0">
                <a:solidFill>
                  <a:schemeClr val="bg1"/>
                </a:solidFill>
              </a:rPr>
              <a:t>200 calories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Refreshing strawberry flavor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Gluten-free</a:t>
            </a:r>
          </a:p>
          <a:p>
            <a:r>
              <a:rPr lang="en-US" sz="1200" dirty="0">
                <a:solidFill>
                  <a:schemeClr val="bg1"/>
                </a:solidFill>
              </a:rPr>
              <a:t>Suitable for lactose intolerance†</a:t>
            </a:r>
          </a:p>
          <a:p>
            <a:r>
              <a:rPr lang="en-US" sz="1200" dirty="0">
                <a:solidFill>
                  <a:schemeClr val="bg1"/>
                </a:solidFill>
              </a:rPr>
              <a:t>Halal</a:t>
            </a:r>
          </a:p>
          <a:p>
            <a:r>
              <a:rPr lang="en-US" sz="1200" dirty="0">
                <a:solidFill>
                  <a:schemeClr val="bg1"/>
                </a:solidFill>
              </a:rPr>
              <a:t>Kosher</a:t>
            </a:r>
          </a:p>
          <a:p>
            <a:endParaRPr lang="en-US" sz="1200" dirty="0">
              <a:solidFill>
                <a:srgbClr val="3E83E3"/>
              </a:solidFill>
            </a:endParaRPr>
          </a:p>
          <a:p>
            <a:r>
              <a:rPr lang="en-US" sz="1200" b="1" u="sng" dirty="0">
                <a:solidFill>
                  <a:srgbClr val="FF0000"/>
                </a:solidFill>
              </a:rPr>
              <a:t>How to use:</a:t>
            </a:r>
          </a:p>
          <a:p>
            <a:endParaRPr lang="en-US" sz="1200" dirty="0">
              <a:solidFill>
                <a:srgbClr val="3E83E3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Drink </a:t>
            </a:r>
            <a:r>
              <a:rPr lang="en-US" sz="1200" dirty="0" smtClean="0">
                <a:solidFill>
                  <a:schemeClr val="bg1"/>
                </a:solidFill>
              </a:rPr>
              <a:t>1 </a:t>
            </a:r>
            <a:r>
              <a:rPr lang="en-US" sz="1200" dirty="0">
                <a:solidFill>
                  <a:schemeClr val="bg1"/>
                </a:solidFill>
              </a:rPr>
              <a:t>bottles the night before surgery during your fasting window, before you go to sleep for the night</a:t>
            </a:r>
          </a:p>
          <a:p>
            <a:r>
              <a:rPr lang="en-US" sz="1200" dirty="0">
                <a:solidFill>
                  <a:schemeClr val="bg1"/>
                </a:solidFill>
              </a:rPr>
              <a:t>Drink 1 bottle the morning of surgery, </a:t>
            </a:r>
            <a:r>
              <a:rPr lang="en-US" sz="1200" dirty="0" smtClean="0">
                <a:solidFill>
                  <a:schemeClr val="bg1"/>
                </a:solidFill>
              </a:rPr>
              <a:t>2 </a:t>
            </a:r>
            <a:r>
              <a:rPr lang="en-US" sz="1200" dirty="0">
                <a:solidFill>
                  <a:schemeClr val="bg1"/>
                </a:solidFill>
              </a:rPr>
              <a:t>hours before surgery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1" y="1114525"/>
            <a:ext cx="4191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1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352177"/>
            <a:ext cx="9144000" cy="549392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9587" y="0"/>
            <a:ext cx="7324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Day of Surgery</a:t>
            </a:r>
          </a:p>
          <a:p>
            <a:pPr algn="ctr"/>
            <a:r>
              <a:rPr lang="en-US" sz="5400" dirty="0"/>
              <a:t>*IMPORTANT*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502031"/>
            <a:ext cx="83180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Please, nothing to eat or drink after midnight including coffee, water, gum, hard candy, etc</a:t>
            </a:r>
            <a:r>
              <a:rPr lang="en-US" altLang="en-US" dirty="0" smtClean="0">
                <a:solidFill>
                  <a:schemeClr val="bg1"/>
                </a:solidFill>
              </a:rPr>
              <a:t>. Except for Ensure Supplement Drink Clear </a:t>
            </a:r>
            <a:r>
              <a:rPr lang="en-US" altLang="en-US" dirty="0" smtClean="0">
                <a:solidFill>
                  <a:schemeClr val="bg1"/>
                </a:solidFill>
              </a:rPr>
              <a:t>2 hours before surgery. **You cannot drink any other type of supplement drink**</a:t>
            </a:r>
            <a:endParaRPr lang="en-US" altLang="en-US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You will be called by the </a:t>
            </a:r>
            <a:r>
              <a:rPr lang="en-US" altLang="en-US" dirty="0" smtClean="0">
                <a:solidFill>
                  <a:schemeClr val="bg1"/>
                </a:solidFill>
              </a:rPr>
              <a:t>hospital or 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r>
              <a:rPr lang="en-US" altLang="en-US" dirty="0" smtClean="0">
                <a:solidFill>
                  <a:schemeClr val="bg1"/>
                </a:solidFill>
              </a:rPr>
              <a:t>urgery center </a:t>
            </a:r>
            <a:r>
              <a:rPr lang="en-US" altLang="en-US" dirty="0">
                <a:solidFill>
                  <a:schemeClr val="bg1"/>
                </a:solidFill>
              </a:rPr>
              <a:t>a day or so before with the time to arrive.  Generally, they will bring you in 2 hours before your surgery time to have you ready.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You may shower the night before or the morning of surgery. The use of a chlorhexidine scrub like </a:t>
            </a:r>
            <a:r>
              <a:rPr lang="en-US" altLang="en-US" dirty="0" smtClean="0">
                <a:solidFill>
                  <a:schemeClr val="bg1"/>
                </a:solidFill>
              </a:rPr>
              <a:t>“</a:t>
            </a:r>
            <a:r>
              <a:rPr lang="en-US" altLang="en-US" dirty="0" err="1" smtClean="0">
                <a:solidFill>
                  <a:schemeClr val="bg1"/>
                </a:solidFill>
              </a:rPr>
              <a:t>Hibiclens</a:t>
            </a:r>
            <a:r>
              <a:rPr lang="en-US" altLang="en-US" dirty="0" smtClean="0">
                <a:solidFill>
                  <a:schemeClr val="bg1"/>
                </a:solidFill>
              </a:rPr>
              <a:t>” </a:t>
            </a:r>
            <a:r>
              <a:rPr lang="en-US" altLang="en-US" dirty="0">
                <a:solidFill>
                  <a:schemeClr val="bg1"/>
                </a:solidFill>
              </a:rPr>
              <a:t>may help to reduce skin </a:t>
            </a:r>
            <a:r>
              <a:rPr lang="en-US" altLang="en-US" dirty="0" smtClean="0">
                <a:solidFill>
                  <a:schemeClr val="bg1"/>
                </a:solidFill>
              </a:rPr>
              <a:t>bacteria. Skin cleaner available for purchase at major retail pharmacies( CVS, Walgreens, </a:t>
            </a:r>
            <a:r>
              <a:rPr lang="en-US" altLang="en-US" dirty="0" err="1" smtClean="0">
                <a:solidFill>
                  <a:schemeClr val="bg1"/>
                </a:solidFill>
              </a:rPr>
              <a:t>ect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  <a:endParaRPr lang="en-US" altLang="en-US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Take any medications that were pre-approved by your PCP on the morning of surgery with a sip of </a:t>
            </a:r>
            <a:r>
              <a:rPr lang="en-US" altLang="en-US" dirty="0" smtClean="0">
                <a:solidFill>
                  <a:schemeClr val="bg1"/>
                </a:solidFill>
              </a:rPr>
              <a:t>water.  </a:t>
            </a:r>
            <a:endParaRPr lang="en-US" alt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FE0315-8A8B-8742-8800-4F7FBDABD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operative pain 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4BF45-FCDC-7B4E-9A63-2F7AF9FEA4A6}"/>
              </a:ext>
            </a:extLst>
          </p:cNvPr>
          <p:cNvSpPr txBox="1"/>
          <p:nvPr/>
        </p:nvSpPr>
        <p:spPr>
          <a:xfrm>
            <a:off x="619432" y="1814052"/>
            <a:ext cx="7875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You can be as asleep during surgery as you want, but spinal anesthesia makes it much easier to get up the day of surgery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 nerve block will help limit your pain – the anesthesiologist will do this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At Northwest they may put in a block that lasts even once you go home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EXPAREL – a long acting (3 day) local can be used at </a:t>
            </a:r>
            <a:r>
              <a:rPr lang="en-US" b="1" dirty="0" smtClean="0">
                <a:solidFill>
                  <a:srgbClr val="FFFF00"/>
                </a:solidFill>
              </a:rPr>
              <a:t>Northwest and Ellicott City Surgery Center(Outpatient) </a:t>
            </a:r>
            <a:r>
              <a:rPr lang="en-US" b="1" dirty="0">
                <a:solidFill>
                  <a:srgbClr val="FFFF00"/>
                </a:solidFill>
              </a:rPr>
              <a:t>only (not at </a:t>
            </a:r>
            <a:r>
              <a:rPr lang="en-US" b="1" dirty="0" err="1">
                <a:solidFill>
                  <a:srgbClr val="FFFF00"/>
                </a:solidFill>
              </a:rPr>
              <a:t>Kernan</a:t>
            </a:r>
            <a:r>
              <a:rPr lang="en-US" b="1" dirty="0">
                <a:solidFill>
                  <a:srgbClr val="FFFF00"/>
                </a:solidFill>
              </a:rPr>
              <a:t> / U of MD)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Pain medications – obviously wean these as able, as they can constipate you</a:t>
            </a:r>
          </a:p>
        </p:txBody>
      </p:sp>
    </p:spTree>
    <p:extLst>
      <p:ext uri="{BB962C8B-B14F-4D97-AF65-F5344CB8AC3E}">
        <p14:creationId xmlns:p14="http://schemas.microsoft.com/office/powerpoint/2010/main" val="3704026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19081"/>
            <a:ext cx="7955311" cy="914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en-US" sz="2400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What to bring </a:t>
            </a:r>
          </a:p>
          <a:p>
            <a:pPr lvl="0">
              <a:defRPr/>
            </a:pPr>
            <a:r>
              <a:rPr lang="en-US" sz="2400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to hospital</a:t>
            </a:r>
            <a:endParaRPr kumimoji="0" lang="en-US" sz="2400" b="0" i="0" u="none" strike="noStrike" kern="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yriad Bold"/>
              <a:cs typeface="Myriad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05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0528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you have Advance Directives please bring them with you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Current list of medications and dosages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Insurance card and current photo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Personal care items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Comfy Shoes/Slippers – your legs and feet will be swollen following surgery so make sure they are not tight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Loose fitting clothes for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you use a CPAP machine at home bring it with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bg1"/>
                </a:solidFill>
              </a:rPr>
              <a:t>DO NOT </a:t>
            </a:r>
            <a:r>
              <a:rPr lang="en-US" sz="2400" dirty="0">
                <a:solidFill>
                  <a:schemeClr val="bg1"/>
                </a:solidFill>
              </a:rPr>
              <a:t>bring jewelry or large amounts of </a:t>
            </a:r>
            <a:r>
              <a:rPr lang="en-US" sz="2400" dirty="0" smtClean="0">
                <a:solidFill>
                  <a:schemeClr val="bg1"/>
                </a:solidFill>
              </a:rPr>
              <a:t>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**A locked locker will be provided for your personal belongings that will be given back after surgery***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9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 therapy</a:t>
            </a:r>
          </a:p>
        </p:txBody>
      </p:sp>
      <p:pic>
        <p:nvPicPr>
          <p:cNvPr id="4098" name="Picture 2" descr="Polar Active Ice 3.0 Universal Cold Therapy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711"/>
            <a:ext cx="4186989" cy="41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4248" y="1588168"/>
            <a:ext cx="40137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Ice therapy machine will be applied to your knee after surgery is finished.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Ice therapy helps decrease the swelling and aids in decreasing inflammation post-operatively.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Great for post surgery and drug-free pain relief. The system uses a motorized pump to circulate cold water from a cooler to the desired body area</a:t>
            </a:r>
          </a:p>
        </p:txBody>
      </p:sp>
    </p:spTree>
    <p:extLst>
      <p:ext uri="{BB962C8B-B14F-4D97-AF65-F5344CB8AC3E}">
        <p14:creationId xmlns:p14="http://schemas.microsoft.com/office/powerpoint/2010/main" val="363026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83308"/>
            <a:ext cx="7772400" cy="41918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Klara</a:t>
            </a:r>
            <a:r>
              <a:rPr lang="en-US" sz="3200" dirty="0" smtClean="0"/>
              <a:t>- Text Messaging service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771197" y="2886416"/>
            <a:ext cx="2340064" cy="732641"/>
          </a:xfrm>
        </p:spPr>
        <p:txBody>
          <a:bodyPr/>
          <a:lstStyle/>
          <a:p>
            <a:r>
              <a:rPr lang="en-US" dirty="0" smtClean="0"/>
              <a:t>Post-Surgical 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>
          <a:xfrm>
            <a:off x="3410092" y="2886415"/>
            <a:ext cx="2340064" cy="732641"/>
          </a:xfrm>
        </p:spPr>
        <p:txBody>
          <a:bodyPr/>
          <a:lstStyle/>
          <a:p>
            <a:r>
              <a:rPr lang="en-US" dirty="0" smtClean="0"/>
              <a:t>Scheduling appointments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>
          <a:xfrm>
            <a:off x="5950162" y="2884533"/>
            <a:ext cx="2340064" cy="73264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Physical Therapy and Medications Refills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6"/>
          </p:nvPr>
        </p:nvSpPr>
        <p:spPr>
          <a:xfrm>
            <a:off x="177849" y="3624384"/>
            <a:ext cx="8112377" cy="176369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Klara is our HIPAA complaint messaging service that makes asking questions and receiving answers as easy as sending a text. This will bypass phone calls and phone messages for a quicker response.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Click Here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https://patient.klara.com/#/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login</a:t>
            </a:r>
            <a:r>
              <a:rPr lang="en-US" dirty="0" smtClean="0">
                <a:solidFill>
                  <a:schemeClr val="bg1"/>
                </a:solidFill>
              </a:rPr>
              <a:t> or call Alex at </a:t>
            </a:r>
            <a:r>
              <a:rPr lang="en-US" dirty="0" err="1" smtClean="0">
                <a:solidFill>
                  <a:schemeClr val="bg1"/>
                </a:solidFill>
              </a:rPr>
              <a:t>ext</a:t>
            </a:r>
            <a:r>
              <a:rPr lang="en-US" dirty="0" smtClean="0">
                <a:solidFill>
                  <a:schemeClr val="bg1"/>
                </a:solidFill>
              </a:rPr>
              <a:t>: 2105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2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Portable compression devices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06013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ethod </a:t>
            </a:r>
            <a:r>
              <a:rPr lang="en-US" sz="2000" dirty="0"/>
              <a:t>of DVT prevention that improves blood flow in the </a:t>
            </a:r>
            <a:r>
              <a:rPr lang="en-US" sz="2000" dirty="0" smtClean="0"/>
              <a:t>legs. </a:t>
            </a:r>
            <a:r>
              <a:rPr lang="en-US" sz="2000" dirty="0"/>
              <a:t>This imitates walking and helps prevent blood clots</a:t>
            </a:r>
            <a:r>
              <a:rPr lang="en-US" sz="2000" dirty="0" smtClean="0"/>
              <a:t>. These devices are battery powered and work by automatically inflating and deflating to promote blood flow.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Portable meaning you can use at home or in the car for further DVT prevention on the go or while you 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nsure </a:t>
            </a:r>
            <a:r>
              <a:rPr lang="en-US" sz="2000" dirty="0"/>
              <a:t>patients have maximum mobility during </a:t>
            </a:r>
            <a:r>
              <a:rPr lang="en-US" sz="2000" dirty="0" smtClean="0"/>
              <a:t>recovery in their blood clot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will discuss more blood clot prevention including these portable devices at your pre-surgical visits. </a:t>
            </a:r>
          </a:p>
        </p:txBody>
      </p:sp>
    </p:spTree>
    <p:extLst>
      <p:ext uri="{BB962C8B-B14F-4D97-AF65-F5344CB8AC3E}">
        <p14:creationId xmlns:p14="http://schemas.microsoft.com/office/powerpoint/2010/main" val="1471774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831"/>
            <a:ext cx="4139381" cy="5488169"/>
          </a:xfrm>
          <a:prstGeom prst="rect">
            <a:avLst/>
          </a:prstGeom>
          <a:solidFill>
            <a:schemeClr val="tx2"/>
          </a:solidFill>
          <a:effectLst/>
        </p:spPr>
      </p:pic>
      <p:sp>
        <p:nvSpPr>
          <p:cNvPr id="4" name="TextBox 3"/>
          <p:cNvSpPr txBox="1"/>
          <p:nvPr/>
        </p:nvSpPr>
        <p:spPr>
          <a:xfrm>
            <a:off x="5270090" y="1582994"/>
            <a:ext cx="36281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Rechargeable battery powered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Universal sizing  for most calf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26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Portable compression devices</a:t>
            </a:r>
          </a:p>
        </p:txBody>
      </p:sp>
    </p:spTree>
    <p:extLst>
      <p:ext uri="{BB962C8B-B14F-4D97-AF65-F5344CB8AC3E}">
        <p14:creationId xmlns:p14="http://schemas.microsoft.com/office/powerpoint/2010/main" val="349175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CED1FC-FC26-7B42-9F89-5F095F557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operative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D41F9-8944-6748-8928-FB4EDB031046}"/>
              </a:ext>
            </a:extLst>
          </p:cNvPr>
          <p:cNvSpPr txBox="1"/>
          <p:nvPr/>
        </p:nvSpPr>
        <p:spPr>
          <a:xfrm>
            <a:off x="1061884" y="2050026"/>
            <a:ext cx="7020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Home Health will come to your home for Physical Therapy.  Details on your agency will come from the hospital social worker.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week before you want to start o</a:t>
            </a:r>
            <a:r>
              <a:rPr lang="en-US" dirty="0" smtClean="0">
                <a:solidFill>
                  <a:schemeClr val="bg1"/>
                </a:solidFill>
              </a:rPr>
              <a:t>utpatient </a:t>
            </a:r>
            <a:r>
              <a:rPr lang="en-US" dirty="0">
                <a:solidFill>
                  <a:schemeClr val="bg1"/>
                </a:solidFill>
              </a:rPr>
              <a:t>therapy please call us for a prescription at (410) 644-1880 x2105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Your first post operative visit at 4 weeks will be scheduled with your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 experience severe calf pain / swelling with or without breathing difficulty, you will need an ultrasound to rule out a blood clot.  </a:t>
            </a:r>
          </a:p>
        </p:txBody>
      </p:sp>
    </p:spTree>
    <p:extLst>
      <p:ext uri="{BB962C8B-B14F-4D97-AF65-F5344CB8AC3E}">
        <p14:creationId xmlns:p14="http://schemas.microsoft.com/office/powerpoint/2010/main" val="2069078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6161" y="2590509"/>
            <a:ext cx="4361195" cy="3044080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Calibri"/>
                <a:cs typeface="Calibri"/>
              </a:rPr>
              <a:t>Do you have 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647053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kern="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Helvetica Neue Light"/>
                <a:cs typeface="Helvetica Neue Light"/>
              </a:rPr>
              <a:t>410.644.1880 x2105</a:t>
            </a:r>
          </a:p>
          <a:p>
            <a:pPr lvl="0">
              <a:spcBef>
                <a:spcPct val="20000"/>
              </a:spcBef>
              <a:defRPr/>
            </a:pPr>
            <a:r>
              <a:rPr lang="en-US" kern="0" spc="12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latin typeface="Helvetica Neue Light"/>
                <a:cs typeface="Helvetica Neue Light"/>
              </a:rPr>
              <a:t>www.mdbonedocs.com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00982"/>
            <a:ext cx="2127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Stay in touch with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F896C-2001-0847-9B86-71F83283BDFA}"/>
              </a:ext>
            </a:extLst>
          </p:cNvPr>
          <p:cNvSpPr txBox="1"/>
          <p:nvPr/>
        </p:nvSpPr>
        <p:spPr>
          <a:xfrm>
            <a:off x="416161" y="5880527"/>
            <a:ext cx="803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Dr. Silverstein is not a consultant for any products he is using during your surgery.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0"/>
            <a:ext cx="7955311" cy="55613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>
              <a:defRPr/>
            </a:pPr>
            <a:r>
              <a:rPr kumimoji="0" lang="en-US" sz="2000" b="0" i="0" u="none" strike="noStrike" kern="0" cap="all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Important</a:t>
            </a:r>
            <a:r>
              <a:rPr kumimoji="0" lang="en-US" sz="2000" b="0" i="0" u="none" strike="noStrike" kern="0" cap="all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 people </a:t>
            </a:r>
          </a:p>
          <a:p>
            <a:pPr lvl="0">
              <a:defRPr/>
            </a:pPr>
            <a:r>
              <a:rPr kumimoji="0" lang="en-US" sz="2000" b="0" i="0" u="none" strike="noStrike" kern="0" cap="all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and Numbers</a:t>
            </a:r>
          </a:p>
          <a:p>
            <a:pPr lvl="0">
              <a:defRPr/>
            </a:pPr>
            <a:endParaRPr lang="en-US" sz="2000" kern="0" cap="all" baseline="0" dirty="0">
              <a:solidFill>
                <a:schemeClr val="accent6"/>
              </a:solidFill>
              <a:latin typeface="Myriad Bold"/>
              <a:cs typeface="Myriad Bold"/>
            </a:endParaRPr>
          </a:p>
          <a:p>
            <a:pPr lvl="0">
              <a:defRPr/>
            </a:pPr>
            <a:endParaRPr lang="en-US" sz="2000" kern="0" cap="all" dirty="0">
              <a:solidFill>
                <a:schemeClr val="accent6"/>
              </a:solidFill>
              <a:latin typeface="Myriad Bold"/>
              <a:cs typeface="Myriad Bold"/>
            </a:endParaRPr>
          </a:p>
          <a:p>
            <a:pPr lvl="0">
              <a:defRPr/>
            </a:pPr>
            <a:endParaRPr lang="en-US" sz="2000" kern="0" cap="all" baseline="0" dirty="0">
              <a:solidFill>
                <a:schemeClr val="accent6"/>
              </a:solidFill>
              <a:latin typeface="Myriad Bold"/>
              <a:cs typeface="Myriad Bold"/>
            </a:endParaRPr>
          </a:p>
          <a:p>
            <a:pPr lvl="0">
              <a:defRPr/>
            </a:pPr>
            <a:r>
              <a:rPr kumimoji="0" lang="en-US" b="0" i="0" u="none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Dr. Silverstein’s office:</a:t>
            </a:r>
          </a:p>
          <a:p>
            <a:pPr lvl="0">
              <a:defRPr/>
            </a:pPr>
            <a:r>
              <a:rPr lang="en-US" sz="1200" kern="0" cap="all" baseline="0" dirty="0">
                <a:solidFill>
                  <a:schemeClr val="bg1"/>
                </a:solidFill>
                <a:latin typeface="Myriad Bold"/>
                <a:cs typeface="Myriad Bold"/>
              </a:rPr>
              <a:t>	(410) 644-1880 ext. 2105- </a:t>
            </a:r>
            <a:r>
              <a:rPr lang="en-US" sz="1200" kern="0" cap="all" baseline="0" dirty="0" smtClean="0">
                <a:solidFill>
                  <a:schemeClr val="bg1"/>
                </a:solidFill>
                <a:latin typeface="Myriad Bold"/>
                <a:cs typeface="Myriad Bold"/>
              </a:rPr>
              <a:t>Alex-</a:t>
            </a:r>
            <a:r>
              <a:rPr lang="en-US" sz="1200" kern="0" cap="all" dirty="0" smtClean="0">
                <a:solidFill>
                  <a:schemeClr val="bg1"/>
                </a:solidFill>
                <a:latin typeface="Myriad Bold"/>
                <a:cs typeface="Myriad Bold"/>
              </a:rPr>
              <a:t> </a:t>
            </a:r>
            <a:r>
              <a:rPr lang="en-US" sz="1200" kern="0" cap="all" dirty="0">
                <a:solidFill>
                  <a:schemeClr val="bg1"/>
                </a:solidFill>
                <a:latin typeface="Myriad Bold"/>
                <a:cs typeface="Myriad Bold"/>
              </a:rPr>
              <a:t>Secretary(Medication refills, Forms)</a:t>
            </a:r>
          </a:p>
          <a:p>
            <a:pPr lvl="0">
              <a:defRPr/>
            </a:pPr>
            <a:r>
              <a:rPr lang="en-US" sz="1200" kern="0" cap="all" dirty="0">
                <a:solidFill>
                  <a:schemeClr val="bg1"/>
                </a:solidFill>
                <a:latin typeface="Myriad Bold"/>
                <a:cs typeface="Myriad Bold"/>
              </a:rPr>
              <a:t>				***allow 24 hours for refills.  no refills on evenings and </a:t>
            </a:r>
            <a:r>
              <a:rPr lang="en-US" sz="1200" kern="0" cap="all" dirty="0" smtClean="0">
                <a:solidFill>
                  <a:schemeClr val="bg1"/>
                </a:solidFill>
                <a:latin typeface="Myriad Bold"/>
                <a:cs typeface="Myriad Bold"/>
              </a:rPr>
              <a:t>weekends</a:t>
            </a:r>
          </a:p>
          <a:p>
            <a:pPr lvl="0">
              <a:defRPr/>
            </a:pPr>
            <a:r>
              <a:rPr lang="en-US" sz="1200" kern="0" cap="all" dirty="0" smtClean="0">
                <a:solidFill>
                  <a:schemeClr val="bg1"/>
                </a:solidFill>
                <a:latin typeface="Myriad Bold"/>
                <a:cs typeface="Myriad Bold"/>
              </a:rPr>
              <a:t>                                                ***allow 7-10 days for forms so plan ahead</a:t>
            </a:r>
            <a:endParaRPr lang="en-US" sz="1200" kern="0" cap="all" dirty="0">
              <a:solidFill>
                <a:schemeClr val="bg1"/>
              </a:solidFill>
              <a:latin typeface="Myriad Bold"/>
              <a:cs typeface="Myriad Bold"/>
            </a:endParaRPr>
          </a:p>
          <a:p>
            <a:pPr lvl="0">
              <a:defRPr/>
            </a:pPr>
            <a:r>
              <a:rPr lang="en-US" sz="1200" kern="0" cap="all" baseline="0" dirty="0">
                <a:solidFill>
                  <a:schemeClr val="bg1"/>
                </a:solidFill>
                <a:latin typeface="Myriad Bold"/>
                <a:cs typeface="Myriad Bold"/>
              </a:rPr>
              <a:t>			</a:t>
            </a:r>
            <a:r>
              <a:rPr lang="en-US" sz="1200" kern="0" cap="all" dirty="0">
                <a:solidFill>
                  <a:schemeClr val="bg1"/>
                </a:solidFill>
                <a:latin typeface="Myriad Bold"/>
                <a:cs typeface="Myriad Bold"/>
              </a:rPr>
              <a:t>    Ext. 165 – Angie- Surgical Scheduler</a:t>
            </a:r>
            <a:endParaRPr lang="en-US" sz="1200" kern="0" cap="all" baseline="0" dirty="0">
              <a:solidFill>
                <a:schemeClr val="bg1"/>
              </a:solidFill>
              <a:latin typeface="Myriad Bold"/>
              <a:cs typeface="Myriad Bold"/>
            </a:endParaRPr>
          </a:p>
          <a:p>
            <a:pPr lvl="0">
              <a:defRPr/>
            </a:pPr>
            <a:r>
              <a:rPr kumimoji="0" lang="en-US" sz="1200" b="0" i="0" u="none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	(410) 646-3623- </a:t>
            </a:r>
            <a:r>
              <a:rPr kumimoji="0" lang="en-US" sz="1200" b="0" i="0" u="sng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Fax</a:t>
            </a:r>
          </a:p>
          <a:p>
            <a:pPr lvl="0">
              <a:defRPr/>
            </a:pPr>
            <a:endParaRPr lang="en-US" u="sng" kern="0" cap="all" baseline="0" dirty="0">
              <a:solidFill>
                <a:schemeClr val="bg1"/>
              </a:solidFill>
              <a:latin typeface="Myriad Bold"/>
              <a:cs typeface="Myriad Bold"/>
            </a:endParaRPr>
          </a:p>
          <a:p>
            <a:pPr lvl="0">
              <a:defRPr/>
            </a:pPr>
            <a:r>
              <a:rPr lang="en-US" kern="0" cap="all" dirty="0">
                <a:solidFill>
                  <a:schemeClr val="bg1"/>
                </a:solidFill>
                <a:latin typeface="Myriad Bold"/>
                <a:cs typeface="Myriad Bold"/>
              </a:rPr>
              <a:t>Durable medical equipment (</a:t>
            </a:r>
            <a:r>
              <a:rPr lang="en-US" sz="1200" kern="0" cap="all" dirty="0">
                <a:solidFill>
                  <a:srgbClr val="FFFF00"/>
                </a:solidFill>
                <a:latin typeface="Myriad Bold"/>
                <a:cs typeface="Myriad Bold"/>
              </a:rPr>
              <a:t>Walkers, Ice machines, Canes ,Crutches, etc</a:t>
            </a:r>
            <a:r>
              <a:rPr lang="en-US" sz="1200" kern="0" cap="all" dirty="0">
                <a:latin typeface="Myriad Bold"/>
                <a:cs typeface="Myriad Bold"/>
              </a:rPr>
              <a:t>.</a:t>
            </a:r>
            <a:r>
              <a:rPr lang="en-US" sz="1200" kern="0" cap="all" dirty="0">
                <a:solidFill>
                  <a:schemeClr val="bg1"/>
                </a:solidFill>
                <a:latin typeface="Myriad Bold"/>
                <a:cs typeface="Myriad Bold"/>
              </a:rPr>
              <a:t>)</a:t>
            </a:r>
          </a:p>
          <a:p>
            <a:pPr lvl="0">
              <a:defRPr/>
            </a:pPr>
            <a:r>
              <a:rPr kumimoji="0" lang="en-US" sz="1200" b="0" i="0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	(410) 644-1880 Ext:	249-</a:t>
            </a:r>
            <a:r>
              <a:rPr kumimoji="0" lang="en-US" sz="120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 Ashley (</a:t>
            </a:r>
            <a:r>
              <a:rPr kumimoji="0" lang="en-US" sz="105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Eldersburg</a:t>
            </a:r>
            <a:r>
              <a:rPr kumimoji="0" lang="en-US" sz="120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)</a:t>
            </a:r>
          </a:p>
          <a:p>
            <a:pPr lvl="0">
              <a:defRPr/>
            </a:pPr>
            <a:r>
              <a:rPr lang="en-US" sz="1200" kern="0" cap="all" baseline="0" dirty="0">
                <a:solidFill>
                  <a:schemeClr val="bg1"/>
                </a:solidFill>
                <a:latin typeface="Myriad Bold"/>
                <a:cs typeface="Myriad Bold"/>
              </a:rPr>
              <a:t>					453- Josh  (</a:t>
            </a:r>
            <a:r>
              <a:rPr lang="en-US" sz="1050" kern="0" cap="all" baseline="0" dirty="0">
                <a:solidFill>
                  <a:schemeClr val="bg1"/>
                </a:solidFill>
                <a:latin typeface="Myriad Bold"/>
                <a:cs typeface="Myriad Bold"/>
              </a:rPr>
              <a:t>Columbia</a:t>
            </a:r>
            <a:r>
              <a:rPr lang="en-US" sz="1200" kern="0" cap="all" baseline="0" dirty="0">
                <a:solidFill>
                  <a:schemeClr val="bg1"/>
                </a:solidFill>
                <a:latin typeface="Myriad Bold"/>
                <a:cs typeface="Myriad Bold"/>
              </a:rPr>
              <a:t>)</a:t>
            </a:r>
          </a:p>
          <a:p>
            <a:pPr lvl="0">
              <a:defRPr/>
            </a:pPr>
            <a:r>
              <a:rPr kumimoji="0" lang="en-US" sz="120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cs typeface="Myriad Bold"/>
              </a:rPr>
              <a:t>					167- Kelly (</a:t>
            </a:r>
            <a:r>
              <a:rPr kumimoji="0" lang="en-US" sz="105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Catonsville</a:t>
            </a:r>
            <a:r>
              <a:rPr kumimoji="0" lang="en-US" sz="120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)</a:t>
            </a:r>
            <a:br>
              <a:rPr kumimoji="0" lang="en-US" sz="1200" b="0" i="0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</a:br>
            <a:endParaRPr kumimoji="0" lang="en-US" sz="1200" b="0" i="0" strike="noStrike" kern="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Bold"/>
              <a:ea typeface="+mn-ea"/>
              <a:cs typeface="Myriad Bold"/>
            </a:endParaRPr>
          </a:p>
          <a:p>
            <a:pPr lvl="0">
              <a:defRPr/>
            </a:pPr>
            <a:r>
              <a:rPr lang="en-US" kern="0" cap="all" noProof="0" dirty="0">
                <a:solidFill>
                  <a:schemeClr val="bg1"/>
                </a:solidFill>
                <a:latin typeface="Myriad Bold"/>
                <a:cs typeface="Myriad Bold"/>
              </a:rPr>
              <a:t>Northwest </a:t>
            </a:r>
            <a:r>
              <a:rPr lang="en-US" kern="0" cap="all" noProof="0" dirty="0" smtClean="0">
                <a:solidFill>
                  <a:schemeClr val="bg1"/>
                </a:solidFill>
                <a:latin typeface="Myriad Bold"/>
                <a:cs typeface="Myriad Bold"/>
              </a:rPr>
              <a:t>Hospital Pre-admissions</a:t>
            </a:r>
            <a:endParaRPr lang="en-US" kern="0" cap="all" noProof="0" dirty="0">
              <a:solidFill>
                <a:schemeClr val="bg1"/>
              </a:solidFill>
              <a:latin typeface="Myriad Bold"/>
              <a:cs typeface="Myriad Bold"/>
            </a:endParaRPr>
          </a:p>
          <a:p>
            <a:pPr>
              <a:defRPr/>
            </a:pPr>
            <a:r>
              <a:rPr lang="en-US" kern="0" cap="all" dirty="0">
                <a:solidFill>
                  <a:schemeClr val="bg1"/>
                </a:solidFill>
                <a:latin typeface="Myriad Bold"/>
                <a:cs typeface="Myriad Bold"/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(410) 701-4386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kern="0" cap="all" dirty="0">
                <a:solidFill>
                  <a:schemeClr val="bg1"/>
                </a:solidFill>
                <a:latin typeface="Myriad Bold"/>
                <a:cs typeface="Myriad Bold"/>
              </a:rPr>
              <a:t>University of Maryland Rehabilitation and orthopedics (</a:t>
            </a:r>
            <a:r>
              <a:rPr lang="en-US" kern="0" cap="all" dirty="0" err="1">
                <a:solidFill>
                  <a:schemeClr val="bg1"/>
                </a:solidFill>
                <a:latin typeface="Myriad Bold"/>
                <a:cs typeface="Myriad Bold"/>
              </a:rPr>
              <a:t>Kernan</a:t>
            </a:r>
            <a:r>
              <a:rPr lang="en-US" kern="0" cap="all" dirty="0" smtClean="0">
                <a:solidFill>
                  <a:schemeClr val="bg1"/>
                </a:solidFill>
                <a:latin typeface="Myriad Bold"/>
                <a:cs typeface="Myriad Bold"/>
              </a:rPr>
              <a:t>) Pre-Admissions</a:t>
            </a:r>
            <a:endParaRPr lang="en-US" kern="0" cap="all" dirty="0">
              <a:solidFill>
                <a:schemeClr val="bg1"/>
              </a:solidFill>
              <a:latin typeface="Myriad Bold"/>
              <a:cs typeface="Myriad Bold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	(410) 448-6418</a:t>
            </a:r>
          </a:p>
          <a:p>
            <a:pPr lvl="0">
              <a:defRPr/>
            </a:pPr>
            <a:endParaRPr lang="en-US" sz="2000" kern="0" cap="all" dirty="0">
              <a:solidFill>
                <a:schemeClr val="bg1"/>
              </a:solidFill>
              <a:latin typeface="Myriad Bold"/>
              <a:cs typeface="Myriad Bold"/>
            </a:endParaRPr>
          </a:p>
          <a:p>
            <a:pPr lvl="0">
              <a:defRPr/>
            </a:pPr>
            <a:endParaRPr kumimoji="0" lang="en-US" sz="1400" b="0" i="0" strike="noStrike" kern="0" cap="all" spc="0" normalizeH="0" baseline="0" noProof="0" dirty="0">
              <a:ln>
                <a:noFill/>
              </a:ln>
              <a:effectLst/>
              <a:uLnTx/>
              <a:uFillTx/>
              <a:latin typeface="Myriad Bold"/>
              <a:ea typeface="+mn-ea"/>
              <a:cs typeface="Myriad Bold"/>
            </a:endParaRPr>
          </a:p>
          <a:p>
            <a:pPr lvl="0">
              <a:defRPr/>
            </a:pPr>
            <a:endParaRPr kumimoji="0" lang="en-US" sz="2000" b="0" i="0" strike="noStrike" kern="0" cap="all" spc="0" normalizeH="0" baseline="0" noProof="0" dirty="0">
              <a:ln>
                <a:noFill/>
              </a:ln>
              <a:effectLst/>
              <a:uLnTx/>
              <a:uFillTx/>
              <a:latin typeface="Myriad Bold"/>
              <a:ea typeface="+mn-ea"/>
              <a:cs typeface="Myriad Bold"/>
            </a:endParaRPr>
          </a:p>
        </p:txBody>
      </p:sp>
    </p:spTree>
    <p:extLst>
      <p:ext uri="{BB962C8B-B14F-4D97-AF65-F5344CB8AC3E}">
        <p14:creationId xmlns:p14="http://schemas.microsoft.com/office/powerpoint/2010/main" val="251499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73718"/>
            <a:ext cx="7772400" cy="41918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Benefits of surgery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995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512F9-10D9-FA43-9E0D-7D99781D5CE6}"/>
              </a:ext>
            </a:extLst>
          </p:cNvPr>
          <p:cNvSpPr txBox="1"/>
          <p:nvPr/>
        </p:nvSpPr>
        <p:spPr>
          <a:xfrm>
            <a:off x="545690" y="1768924"/>
            <a:ext cx="7890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Reduces or eliminates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Keeps you active for good cardiovascular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May last for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Will not make you lose weight!  A good diet preoperatively is key.</a:t>
            </a:r>
          </a:p>
        </p:txBody>
      </p:sp>
    </p:spTree>
    <p:extLst>
      <p:ext uri="{BB962C8B-B14F-4D97-AF65-F5344CB8AC3E}">
        <p14:creationId xmlns:p14="http://schemas.microsoft.com/office/powerpoint/2010/main" val="163838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" y="2743200"/>
            <a:ext cx="9144000" cy="7964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Interested in outpatient total joint?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8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68592" y="125992"/>
            <a:ext cx="8209935" cy="7097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Who is a candidate for outpatient knee replacements?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84" y="1465006"/>
            <a:ext cx="8858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Body Mass Index under 40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Stable medical issues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Not taking pre-operative narcotic medications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Stable home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Family or friend to be your coach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9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3477" y="283307"/>
            <a:ext cx="8442704" cy="88673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What are the advantages of outpatient total </a:t>
            </a:r>
            <a:r>
              <a:rPr lang="en-US" sz="2400" dirty="0" smtClean="0">
                <a:solidFill>
                  <a:srgbClr val="FFC000"/>
                </a:solidFill>
              </a:rPr>
              <a:t>						joint </a:t>
            </a:r>
            <a:r>
              <a:rPr lang="en-US" sz="2400" dirty="0">
                <a:solidFill>
                  <a:srgbClr val="FFC000"/>
                </a:solidFill>
              </a:rPr>
              <a:t>replacement?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5517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Safety:</a:t>
            </a:r>
            <a:endParaRPr lang="en-US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void inpatients </a:t>
            </a:r>
            <a:r>
              <a:rPr lang="en-US" dirty="0">
                <a:solidFill>
                  <a:schemeClr val="bg1"/>
                </a:solidFill>
              </a:rPr>
              <a:t>who may have infectious </a:t>
            </a:r>
            <a:r>
              <a:rPr lang="en-US" dirty="0" smtClean="0">
                <a:solidFill>
                  <a:schemeClr val="bg1"/>
                </a:solidFill>
              </a:rPr>
              <a:t>diseases, </a:t>
            </a:r>
            <a:r>
              <a:rPr lang="en-US" dirty="0">
                <a:solidFill>
                  <a:schemeClr val="bg1"/>
                </a:solidFill>
              </a:rPr>
              <a:t>so there is less chance of diseases spreading between 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Newer anesthesia techniques </a:t>
            </a:r>
            <a:r>
              <a:rPr lang="en-US" dirty="0">
                <a:solidFill>
                  <a:schemeClr val="bg1"/>
                </a:solidFill>
              </a:rPr>
              <a:t>to allow for pain relief and the ability to go home the same </a:t>
            </a:r>
            <a:r>
              <a:rPr lang="en-US" dirty="0" smtClean="0">
                <a:solidFill>
                  <a:schemeClr val="bg1"/>
                </a:solidFill>
              </a:rPr>
              <a:t>day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Cost: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Surgery </a:t>
            </a:r>
            <a:r>
              <a:rPr lang="en-US" dirty="0">
                <a:solidFill>
                  <a:schemeClr val="bg1"/>
                </a:solidFill>
              </a:rPr>
              <a:t>at a surgery center can cost half as much as surgery at a hospital, saving the </a:t>
            </a:r>
            <a:r>
              <a:rPr lang="en-US" dirty="0" smtClean="0">
                <a:solidFill>
                  <a:schemeClr val="bg1"/>
                </a:solidFill>
              </a:rPr>
              <a:t>patient money. 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Recovery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 staying in hospital means recovering in the comfort of your own home, </a:t>
            </a:r>
            <a:r>
              <a:rPr lang="en-US" dirty="0">
                <a:solidFill>
                  <a:schemeClr val="bg1"/>
                </a:solidFill>
              </a:rPr>
              <a:t>immediately moving around and sleeping in comfortable </a:t>
            </a:r>
            <a:r>
              <a:rPr lang="en-US" dirty="0" smtClean="0">
                <a:solidFill>
                  <a:schemeClr val="bg1"/>
                </a:solidFill>
              </a:rPr>
              <a:t>surroundings without the interruptions of hospital </a:t>
            </a:r>
            <a:r>
              <a:rPr lang="en-US" dirty="0" smtClean="0">
                <a:solidFill>
                  <a:schemeClr val="bg1"/>
                </a:solidFill>
              </a:rPr>
              <a:t>staff.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0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259712"/>
            <a:ext cx="7955311" cy="742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kumimoji="0" lang="en-US" sz="2000" b="0" i="0" u="none" strike="noStrike" kern="0" cap="all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Before</a:t>
            </a:r>
            <a:r>
              <a:rPr kumimoji="0" lang="en-US" sz="2000" b="0" i="0" u="none" strike="noStrike" kern="0" cap="all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Myriad Bold"/>
                <a:ea typeface="+mn-ea"/>
                <a:cs typeface="Myriad Bold"/>
              </a:rPr>
              <a:t> Surgery</a:t>
            </a:r>
            <a:endParaRPr kumimoji="0" lang="en-US" sz="2000" b="0" i="0" u="none" strike="noStrike" kern="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yriad Bold"/>
              <a:ea typeface="+mn-ea"/>
              <a:cs typeface="Myria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95664"/>
            <a:ext cx="838360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900" b="1" u="sng" dirty="0">
                <a:solidFill>
                  <a:schemeClr val="bg1"/>
                </a:solidFill>
              </a:rPr>
              <a:t>Prepare Home: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Most falls happen at home, but are preventable.</a:t>
            </a:r>
            <a:endParaRPr lang="en-US" sz="1900" b="1" u="sng" dirty="0">
              <a:solidFill>
                <a:schemeClr val="bg1"/>
              </a:solidFill>
            </a:endParaRPr>
          </a:p>
          <a:p>
            <a:pPr marL="700088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Make a livable space on one level if possible (yes you can do steps, but not more often than you have to)</a:t>
            </a:r>
          </a:p>
          <a:p>
            <a:pPr marL="700088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Remove obstacles from walkways</a:t>
            </a:r>
          </a:p>
          <a:p>
            <a:pPr marL="700088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Keep a flashlight close with new batteries for night time walking</a:t>
            </a:r>
          </a:p>
          <a:p>
            <a:pPr marL="700088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Arrange a caregiver for a few days if you live alone</a:t>
            </a:r>
          </a:p>
          <a:p>
            <a:pPr marL="700088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Remove rugs/runners that pose a tripping hazard, check the railing for the stairs, bath bench, toilet seat riser,  or grab bars.     </a:t>
            </a:r>
          </a:p>
          <a:p>
            <a:pPr marL="357188" lvl="1">
              <a:defRPr/>
            </a:pPr>
            <a:r>
              <a:rPr lang="en-US" sz="1900" dirty="0">
                <a:solidFill>
                  <a:schemeClr val="bg1"/>
                </a:solidFill>
              </a:rPr>
              <a:t>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Walker/Crutches/Cane for post-operative ambulation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Contact our Durable medical equipment specialist  if you need these </a:t>
            </a:r>
            <a:r>
              <a:rPr lang="en-US" sz="1900" dirty="0" smtClean="0">
                <a:solidFill>
                  <a:schemeClr val="bg1"/>
                </a:solidFill>
              </a:rPr>
              <a:t>items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Consider home ice machine and/or portable compression </a:t>
            </a:r>
            <a:r>
              <a:rPr lang="en-US" sz="1900" dirty="0" smtClean="0">
                <a:solidFill>
                  <a:schemeClr val="bg1"/>
                </a:solidFill>
              </a:rPr>
              <a:t>devices</a:t>
            </a:r>
            <a:endParaRPr lang="en-US" sz="19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</a:rPr>
              <a:t>Try practicing using them properly before the </a:t>
            </a:r>
            <a:r>
              <a:rPr lang="en-US" sz="1900" dirty="0" smtClean="0">
                <a:solidFill>
                  <a:schemeClr val="bg1"/>
                </a:solidFill>
              </a:rPr>
              <a:t>operation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0" y="144209"/>
            <a:ext cx="7955311" cy="742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en-US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Tips for preparing </a:t>
            </a:r>
          </a:p>
          <a:p>
            <a:pPr lvl="0">
              <a:defRPr/>
            </a:pPr>
            <a:r>
              <a:rPr lang="en-US" kern="0" cap="all" noProof="0" dirty="0">
                <a:solidFill>
                  <a:schemeClr val="accent6"/>
                </a:solidFill>
                <a:latin typeface="Myriad Bold"/>
                <a:cs typeface="Myriad Bold"/>
              </a:rPr>
              <a:t>your home</a:t>
            </a:r>
            <a:endParaRPr kumimoji="0" lang="en-US" b="0" i="0" u="none" strike="noStrike" kern="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yriad Bold"/>
              <a:cs typeface="Myriad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87092"/>
            <a:ext cx="83139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and your family must consider these tips before your surgery to help make your home as safe and comfortable as possible for your return after surgery: 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Arrange furniture that can be an obstacle while using walker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Move important things to waist level to avoid bending and reaching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Use stairs with handrails that are securely fastened to walls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In homes with a lot of stairs to second level, you may need a bed, portable toilet on first level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If you have pets you may want to arrange boarding them first few days you are home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A recliner can be used to help elevate the legs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Prepare or purchase meals ahead of time to minimize cooking after surgery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Have working night lights in bathrooms, bedrooms, and hallways you will be using frequently 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Do laundry ahead of time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• Get a non-slip bathmat or bath rug 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9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4616</TotalTime>
  <Words>1834</Words>
  <Application>Microsoft Office PowerPoint</Application>
  <PresentationFormat>On-screen Show (4:3)</PresentationFormat>
  <Paragraphs>207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 Neue Light</vt:lpstr>
      <vt:lpstr>Myriad Bold</vt:lpstr>
      <vt:lpstr>Myriad Roman</vt:lpstr>
      <vt:lpstr>Office Theme</vt:lpstr>
      <vt:lpstr>Total Joint  Replacements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shock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Shock</dc:creator>
  <cp:lastModifiedBy>Sean McGiveron</cp:lastModifiedBy>
  <cp:revision>402</cp:revision>
  <dcterms:created xsi:type="dcterms:W3CDTF">2018-10-29T12:53:38Z</dcterms:created>
  <dcterms:modified xsi:type="dcterms:W3CDTF">2021-01-06T19:35:03Z</dcterms:modified>
</cp:coreProperties>
</file>